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1.svg" ContentType="image/svg+xml"/>
  <Override PartName="/ppt/media/image73.svg" ContentType="image/svg+xml"/>
  <Override PartName="/ppt/media/image7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85" d="100"/>
          <a:sy n="85" d="100"/>
        </p:scale>
        <p:origin x="590"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50</c:v>
                </c:pt>
                <c:pt idx="1">
                  <c:v>49</c:v>
                </c:pt>
                <c:pt idx="2">
                  <c:v>48</c:v>
                </c:pt>
                <c:pt idx="3">
                  <c:v>42</c:v>
                </c:pt>
                <c:pt idx="4">
                  <c:v>50</c:v>
                </c:pt>
                <c:pt idx="5">
                  <c:v>40</c:v>
                </c:pt>
                <c:pt idx="6">
                  <c:v>41</c:v>
                </c:pt>
                <c:pt idx="7">
                  <c:v>48</c:v>
                </c:pt>
                <c:pt idx="8">
                  <c:v>49</c:v>
                </c:pt>
                <c:pt idx="9">
                  <c:v>42</c:v>
                </c:pt>
                <c:pt idx="10">
                  <c:v>47</c:v>
                </c:pt>
                <c:pt idx="11">
                  <c:v>46</c:v>
                </c:pt>
                <c:pt idx="12">
                  <c:v>43</c:v>
                </c:pt>
                <c:pt idx="13">
                  <c:v>43</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29</c:v>
                </c:pt>
                <c:pt idx="1">
                  <c:v>27</c:v>
                </c:pt>
                <c:pt idx="2">
                  <c:v>34</c:v>
                </c:pt>
                <c:pt idx="3">
                  <c:v>29</c:v>
                </c:pt>
                <c:pt idx="4">
                  <c:v>28</c:v>
                </c:pt>
                <c:pt idx="5">
                  <c:v>33</c:v>
                </c:pt>
                <c:pt idx="6">
                  <c:v>31</c:v>
                </c:pt>
                <c:pt idx="7">
                  <c:v>26</c:v>
                </c:pt>
                <c:pt idx="8">
                  <c:v>28</c:v>
                </c:pt>
                <c:pt idx="9">
                  <c:v>32</c:v>
                </c:pt>
                <c:pt idx="10">
                  <c:v>32</c:v>
                </c:pt>
                <c:pt idx="11">
                  <c:v>29</c:v>
                </c:pt>
                <c:pt idx="12">
                  <c:v>27</c:v>
                </c:pt>
                <c:pt idx="13">
                  <c:v>30</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24</c:v>
                </c:pt>
                <c:pt idx="1">
                  <c:v>18</c:v>
                </c:pt>
                <c:pt idx="2">
                  <c:v>17</c:v>
                </c:pt>
                <c:pt idx="3">
                  <c:v>19</c:v>
                </c:pt>
                <c:pt idx="4">
                  <c:v>24</c:v>
                </c:pt>
                <c:pt idx="5">
                  <c:v>15</c:v>
                </c:pt>
                <c:pt idx="6">
                  <c:v>18</c:v>
                </c:pt>
                <c:pt idx="7">
                  <c:v>18</c:v>
                </c:pt>
                <c:pt idx="8">
                  <c:v>18</c:v>
                </c:pt>
                <c:pt idx="9">
                  <c:v>21</c:v>
                </c:pt>
                <c:pt idx="10">
                  <c:v>19</c:v>
                </c:pt>
                <c:pt idx="11">
                  <c:v>25</c:v>
                </c:pt>
                <c:pt idx="12">
                  <c:v>23</c:v>
                </c:pt>
                <c:pt idx="13">
                  <c:v>19</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47</c:v>
                </c:pt>
                <c:pt idx="1">
                  <c:v>45</c:v>
                </c:pt>
                <c:pt idx="2">
                  <c:v>48</c:v>
                </c:pt>
                <c:pt idx="3">
                  <c:v>49</c:v>
                </c:pt>
                <c:pt idx="4">
                  <c:v>49</c:v>
                </c:pt>
                <c:pt idx="5">
                  <c:v>42</c:v>
                </c:pt>
                <c:pt idx="6">
                  <c:v>45</c:v>
                </c:pt>
                <c:pt idx="7">
                  <c:v>42</c:v>
                </c:pt>
                <c:pt idx="8">
                  <c:v>46</c:v>
                </c:pt>
                <c:pt idx="9">
                  <c:v>40</c:v>
                </c:pt>
                <c:pt idx="10">
                  <c:v>48</c:v>
                </c:pt>
                <c:pt idx="11">
                  <c:v>43</c:v>
                </c:pt>
                <c:pt idx="12">
                  <c:v>48</c:v>
                </c:pt>
                <c:pt idx="13">
                  <c:v>43</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30</c:v>
                </c:pt>
                <c:pt idx="1">
                  <c:v>29</c:v>
                </c:pt>
                <c:pt idx="2">
                  <c:v>25</c:v>
                </c:pt>
                <c:pt idx="3">
                  <c:v>27</c:v>
                </c:pt>
                <c:pt idx="4">
                  <c:v>26</c:v>
                </c:pt>
                <c:pt idx="5">
                  <c:v>29</c:v>
                </c:pt>
                <c:pt idx="6">
                  <c:v>27</c:v>
                </c:pt>
                <c:pt idx="7">
                  <c:v>29</c:v>
                </c:pt>
                <c:pt idx="8">
                  <c:v>30</c:v>
                </c:pt>
                <c:pt idx="9">
                  <c:v>31</c:v>
                </c:pt>
                <c:pt idx="10">
                  <c:v>29</c:v>
                </c:pt>
                <c:pt idx="11">
                  <c:v>34</c:v>
                </c:pt>
                <c:pt idx="12">
                  <c:v>33</c:v>
                </c:pt>
                <c:pt idx="13">
                  <c:v>29</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20</c:v>
                </c:pt>
                <c:pt idx="1">
                  <c:v>20</c:v>
                </c:pt>
                <c:pt idx="2">
                  <c:v>22</c:v>
                </c:pt>
                <c:pt idx="3">
                  <c:v>16</c:v>
                </c:pt>
                <c:pt idx="4">
                  <c:v>25</c:v>
                </c:pt>
                <c:pt idx="5">
                  <c:v>21</c:v>
                </c:pt>
                <c:pt idx="6">
                  <c:v>18</c:v>
                </c:pt>
                <c:pt idx="7">
                  <c:v>22</c:v>
                </c:pt>
                <c:pt idx="8">
                  <c:v>22</c:v>
                </c:pt>
                <c:pt idx="9">
                  <c:v>19</c:v>
                </c:pt>
                <c:pt idx="10">
                  <c:v>22</c:v>
                </c:pt>
                <c:pt idx="11">
                  <c:v>25</c:v>
                </c:pt>
                <c:pt idx="12">
                  <c:v>20</c:v>
                </c:pt>
                <c:pt idx="13">
                  <c:v>15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43</c:v>
                </c:pt>
                <c:pt idx="1">
                  <c:v>43</c:v>
                </c:pt>
                <c:pt idx="2">
                  <c:v>49</c:v>
                </c:pt>
                <c:pt idx="3">
                  <c:v>49</c:v>
                </c:pt>
                <c:pt idx="4">
                  <c:v>43</c:v>
                </c:pt>
                <c:pt idx="5">
                  <c:v>44</c:v>
                </c:pt>
                <c:pt idx="6">
                  <c:v>42</c:v>
                </c:pt>
                <c:pt idx="7">
                  <c:v>48</c:v>
                </c:pt>
                <c:pt idx="8">
                  <c:v>45</c:v>
                </c:pt>
                <c:pt idx="9">
                  <c:v>42</c:v>
                </c:pt>
                <c:pt idx="10">
                  <c:v>46</c:v>
                </c:pt>
                <c:pt idx="11">
                  <c:v>40</c:v>
                </c:pt>
                <c:pt idx="12">
                  <c:v>47</c:v>
                </c:pt>
                <c:pt idx="13">
                  <c:v>47</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26</c:v>
                </c:pt>
                <c:pt idx="1">
                  <c:v>33</c:v>
                </c:pt>
                <c:pt idx="2">
                  <c:v>32</c:v>
                </c:pt>
                <c:pt idx="3">
                  <c:v>35</c:v>
                </c:pt>
                <c:pt idx="4">
                  <c:v>29</c:v>
                </c:pt>
                <c:pt idx="5">
                  <c:v>31</c:v>
                </c:pt>
                <c:pt idx="6">
                  <c:v>27</c:v>
                </c:pt>
                <c:pt idx="7">
                  <c:v>35</c:v>
                </c:pt>
                <c:pt idx="8">
                  <c:v>32</c:v>
                </c:pt>
                <c:pt idx="9">
                  <c:v>35</c:v>
                </c:pt>
                <c:pt idx="10">
                  <c:v>30</c:v>
                </c:pt>
                <c:pt idx="11">
                  <c:v>34</c:v>
                </c:pt>
                <c:pt idx="12">
                  <c:v>33</c:v>
                </c:pt>
                <c:pt idx="13">
                  <c:v>26</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15</c:v>
                </c:pt>
                <c:pt idx="1">
                  <c:v>19</c:v>
                </c:pt>
                <c:pt idx="2">
                  <c:v>17</c:v>
                </c:pt>
                <c:pt idx="3">
                  <c:v>20</c:v>
                </c:pt>
                <c:pt idx="4">
                  <c:v>15</c:v>
                </c:pt>
                <c:pt idx="5">
                  <c:v>18</c:v>
                </c:pt>
                <c:pt idx="6">
                  <c:v>24</c:v>
                </c:pt>
                <c:pt idx="7">
                  <c:v>21</c:v>
                </c:pt>
                <c:pt idx="8">
                  <c:v>20</c:v>
                </c:pt>
                <c:pt idx="9">
                  <c:v>18</c:v>
                </c:pt>
                <c:pt idx="10">
                  <c:v>23</c:v>
                </c:pt>
                <c:pt idx="11">
                  <c:v>17</c:v>
                </c:pt>
                <c:pt idx="12">
                  <c:v>25</c:v>
                </c:pt>
                <c:pt idx="13">
                  <c:v>19</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5.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 Id="rId4" Type="http://schemas.microsoft.com/office/2007/relationships/hdphoto" Target="../media/hdphoto6.wdp"/><Relationship Id="rId5" Type="http://schemas.openxmlformats.org/officeDocument/2006/relationships/image" Target="../media/image38.png"/><Relationship Id="rId6"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image" Target="../media/image46.png"/><Relationship Id="rId5" Type="http://schemas.microsoft.com/office/2007/relationships/hdphoto" Target="../media/hdphoto9.wdp"/><Relationship Id="rId6"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4.png"/><Relationship Id="rId4" Type="http://schemas.microsoft.com/office/2007/relationships/hdphoto" Target="../media/hdphoto7.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2.png"/><Relationship Id="rId3" Type="http://schemas.microsoft.com/office/2007/relationships/hdphoto" Target="../media/hdphoto10.wdp"/><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3.png"/><Relationship Id="rId4" Type="http://schemas.microsoft.com/office/2007/relationships/hdphoto" Target="../media/hdphoto1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microsoft.com/office/2007/relationships/hdphoto" Target="../media/hdphoto1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microsoft.com/office/2007/relationships/hdphoto" Target="../media/hdphoto13.wdp"/><Relationship Id="rId4" Type="http://schemas.openxmlformats.org/officeDocument/2006/relationships/image" Target="../media/image4.png"/><Relationship Id="rId5" Type="http://schemas.openxmlformats.org/officeDocument/2006/relationships/image" Target="../media/image56.png"/><Relationship Id="rId6" Type="http://schemas.openxmlformats.org/officeDocument/2006/relationships/image" Target="../media/image57.GIF"/><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14.wdp"/><Relationship Id="rId11" Type="http://schemas.openxmlformats.org/officeDocument/2006/relationships/image" Target="../media/image61.png"/><Relationship Id="rId12" Type="http://schemas.microsoft.com/office/2007/relationships/hdphoto" Target="../media/hdphoto15.wdp"/><Relationship Id="rId13" Type="http://schemas.openxmlformats.org/officeDocument/2006/relationships/image" Target="../media/image62.png"/><Relationship Id="rId14" Type="http://schemas.microsoft.com/office/2007/relationships/hdphoto" Target="../media/hdphoto16.wdp"/><Relationship Id="rId15" Type="http://schemas.openxmlformats.org/officeDocument/2006/relationships/image" Target="../media/image63.png"/><Relationship Id="rId16"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7.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8.png"/><Relationship Id="rId7" Type="http://schemas.openxmlformats.org/officeDocument/2006/relationships/hyperlink" Target="https://www.facebook.com/STI4SDG/" TargetMode="External"/><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svg"/><Relationship Id="rId11" Type="http://schemas.openxmlformats.org/officeDocument/2006/relationships/image" Target="../media/image72.png"/><Relationship Id="rId12" Type="http://schemas.openxmlformats.org/officeDocument/2006/relationships/image" Target="../media/image73.svg"/><Relationship Id="rId13" Type="http://schemas.openxmlformats.org/officeDocument/2006/relationships/image" Target="../media/image74.png"/><Relationship Id="rId14" Type="http://schemas.openxmlformats.org/officeDocument/2006/relationships/image" Target="../media/image7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Institute of Electrical and Electronics Engineers</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Society of Automotive Engineers</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International Transport Forum</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Transportation Engineering, Part A: Systems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growth of the global ROBOTAXI market is being propelled by several factors such as rapid technological advancements, increased investment in autonomous vehicle research, supportive governmental policies, and rising interest in electric and self-driving vehicles. Key market players are vigorously seeking innovation through strategic partnerships, acquisitions, and R&amp;D in robotics and AI. Current trends indicate a shift in consumer preference towards eco-friendly, convenient, and efficient transport systems. The market’s future looks promising, with more cities beginning to welcome robotaxis in their transit systems, although challenges such as cybersecurity and safety regulations are still to be fully addressed.</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071537"/>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The Global ROBOTAXI market is heavily influenced by significant advancements in technology. Innovations such as artificial intelligence (AI), machine learning, and GPS tracking systems have facilitated growth in the market. These elements provide the foundational support needed for the autonomous operation of ROBOTAXI, including predictive analytics for journey costs and time, passenger safety, and navigation. Additionally, continuous research and development in these areas promise further efficiency and reliability in the industry.
Government Policies and Regulations: The legislative environment is a critical enabler of the ROBOTAXI market globally. Clear, supportive regulations and policies from government bodies are fundamental in legitimizing and promoting the adoption of autonomous taxi services. These include laws governing road safety, data security, and testing permissions for autonomous vehicles. Regions with more progressive stances on autonomous technology like North America, and Europe are seeing faster growth rates in the ROBOTAXI market. The continued evolution of these policies globally is expected to further drive market expansion.</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96992"/>
            <a:ext cx="6013807" cy="3221237"/>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675768" y="1632311"/>
            <a:ext cx="6716172" cy="3221237"/>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7533870" y="4581586"/>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ROBOTAXI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8895942" y="4581585"/>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ROBOTAXI MARKET,2032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4"/>
          <a:stretch>
            <a:fillRect/>
          </a:stretch>
        </p:blipFill>
        <p:spPr>
          <a:xfrm>
            <a:off x="7963043" y="1537739"/>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95300" y="808434"/>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64508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51086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07970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49026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6" name="TextBox 5">
            <a:extLst>
              <a:ext uri="{FF2B5EF4-FFF2-40B4-BE49-F238E27FC236}">
                <a16:creationId xmlns:a16="http://schemas.microsoft.com/office/drawing/2014/main" id="{7BAA96CD-19E6-155E-7C32-577DF97EF73C}"/>
              </a:ext>
            </a:extLst>
          </p:cNvPr>
          <p:cNvSpPr txBox="1"/>
          <p:nvPr/>
        </p:nvSpPr>
        <p:spPr>
          <a:xfrm>
            <a:off x="732184" y="113787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6223986" y="113787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2" cstate="print"/>
          <a:stretch>
            <a:fillRect/>
          </a:stretch>
        </p:blipFill>
        <p:spPr>
          <a:xfrm>
            <a:off x="728870" y="1425093"/>
            <a:ext cx="5342888" cy="3173411"/>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3" cstate="print"/>
          <a:stretch>
            <a:fillRect/>
          </a:stretch>
        </p:blipFill>
        <p:spPr>
          <a:xfrm>
            <a:off x="6252764" y="1531110"/>
            <a:ext cx="5342888" cy="3067394"/>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paramount driver in the global ROBOTAXI market is the rapid pace of advancements in autonomous vehicle technology. Autonomous cars employ the use of Artificial Intelligence (AI), LiDAR, RADAR, GPS, and computer vision technologies to perceive their surroundings, navigate roads safely, and reach the desired destinations. Robotaxis, a subset of AVs, are self-driving taxis without manual control and are operating or being tested in numerous countries around the world. The heavy investment in research and development by key market players guarantees the continuation of these advancements.
The deployment of autonomous vehicles, and by extension Robotaxis, has been largely driven by their potential to significantly improve road safety. According to data collected by the National Highway Traffic Safety Administration, close to 94% of road accidents are caused by human error. Autonomous cars have the potential to greatly reduce this figure as they are not subject to distractions or human error. Autonomous functionalities such as automatic emergency braking and lane keeping assist have already shown effectiveness at reducing collision rates.
Moreover, these advancements also offer the potential for increased efficiency, reduced traffic, and lower pollution levels. Without the need for human input, Robotaxis can be utilized for round-the-clock transportation, offering a continual service and greater availability. Also, they can communicate with each other to optimise traffic flow, reducing congestion. Finally, most autonomous vehicle designs prioritize electric powertrains, contributing to the reduction of CO2 emissions in transport. This is a significant driving factor, as governments across the globe continue to implement policies encouraging the use of cleaner energy sources.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Advancements in Autonomous Vehicle Technology</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One major restraint in the global robotaxi market is the vast technological limitations inherent to the concept of fully autonomous vehicles. Despite the significant advancements in artificial intelligence and machine learning, autonomous vehicles are not yet fully reliable or safe in complex and unpredictable real-world situations. Currently, these vehicles struggle with recognizing and interpreting certain traffic signs or improperly parked vehicles, among other issues. For instance, in 2018, Uber's self-driving car failed to recognize and avoid a pedestrian, leading to a fatal accident. These limitations raise legitimate concerns about the feasibility of robotaxis, which would operate in diverse, dynamic urban environments.
The lack of supporting infrastructure is another major challenge for the robotaxi market. The successful operation of autonomous taxis relies largely on the presence of smart road infrastructure with devices such as smart traffic signals, digital signage, and other sensor-based systems that can communicate with autonomous vehicles. Furthermore, dedicated lanes for autonomous vehicles could significantly enhance their performance and safety, but very few cities have started to implement such modifications. This lack of smart infrastructure becomes a significant hurdle as the benefits and efficiency of robotaxis cannot be fully realized.
Besides, the current legal and regulatory environment in many countries remains unsupportive or unclear for fully autonomous vehicles. For example, in the United States, there are still many legal dilemmas to be solved, such as determining liability in the event of an accident involving an autonomous vehicle. There is also the question of how to test and certify the safety of an autonomous vehicle, given that traditional methods for human-driven cars do not necessarily apply. Therefore, these technological, infrastructural, and regulatory challenges represent major restraints in the global robotaxi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Technological Limitations and Lack of Supporting Infrastructure</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
        <p:nvSpPr>
          <p:cNvPr id="10" name="Title 1">
            <a:extLst>
              <a:ext uri="{FF2B5EF4-FFF2-40B4-BE49-F238E27FC236}">
                <a16:creationId xmlns:a16="http://schemas.microsoft.com/office/drawing/2014/main" id="{0D563107-E7AE-4180-BF86-DFAD5069183A}"/>
              </a:ext>
            </a:extLst>
          </p:cNvPr>
          <p:cNvSpPr txBox="1">
            <a:spLocks/>
          </p:cNvSpPr>
          <p:nvPr/>
        </p:nvSpPr>
        <p:spPr>
          <a:xfrm>
            <a:off x="400050" y="2066512"/>
            <a:ext cx="7029450" cy="88982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IN" sz="3600" b="1" kern="1200" dirty="0">
                <a:solidFill>
                  <a:schemeClr val="accent1">
                    <a:lumMod val="50000"/>
                  </a:schemeClr>
                </a:solidFill>
                <a:latin typeface="+mj-lt"/>
                <a:ea typeface="+mj-ea"/>
                <a:cs typeface="+mj-cs"/>
              </a:defRPr>
            </a:lvl1pPr>
          </a:lstStyle>
          <a:p>
            <a:pPr>
              <a:lnSpc>
                <a:spcPct val="100000"/>
              </a:lnSpc>
            </a:pPr>
            <a:r>
              <a:rPr lang="en-US">
                <a:solidFill>
                  <a:schemeClr val="accent1"/>
                </a:solidFill>
              </a:rPr>
              <a:t>KEY MARKET INSIGHTS</a:t>
            </a:r>
          </a:p>
        </p:txBody>
      </p:sp>
      <p:cxnSp>
        <p:nvCxnSpPr>
          <p:cNvPr id="11" name="Straight Connector 10">
            <a:extLst>
              <a:ext uri="{FF2B5EF4-FFF2-40B4-BE49-F238E27FC236}">
                <a16:creationId xmlns:a16="http://schemas.microsoft.com/office/drawing/2014/main" id="{11CD8FC6-D39B-4766-AA41-1036DF948607}"/>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25D49B1-77A8-416D-9C42-8DF1E7292426}"/>
              </a:ext>
            </a:extLst>
          </p:cNvPr>
          <p:cNvSpPr txBox="1"/>
          <p:nvPr/>
        </p:nvSpPr>
        <p:spPr>
          <a:xfrm>
            <a:off x="400050" y="2788951"/>
            <a:ext cx="3738516" cy="1692771"/>
          </a:xfrm>
          <a:prstGeom prst="rect">
            <a:avLst/>
          </a:prstGeom>
          <a:noFill/>
        </p:spPr>
        <p:txBody>
          <a:bodyPr wrap="square">
            <a:spAutoFit/>
          </a:bodyPr>
          <a:lstStyle/>
          <a:p>
            <a:pPr>
              <a:spcBef>
                <a:spcPts val="400"/>
              </a:spcBef>
            </a:pPr>
            <a:r>
              <a:rPr lang="en-US" sz="1200" b="1" dirty="0"/>
              <a:t>Key Success Factors in the Robotaxi Market</a:t>
            </a:r>
            <a:endParaRPr lang="en-IN" sz="1200" b="1" dirty="0"/>
          </a:p>
          <a:p>
            <a:pPr>
              <a:spcBef>
                <a:spcPts val="400"/>
              </a:spcBef>
            </a:pPr>
            <a:r>
              <a:rPr lang="en-US" sz="1200" b="1" dirty="0"/>
              <a:t>Market Impacting Factors</a:t>
            </a:r>
            <a:endParaRPr lang="en-IN" sz="1200" b="1" dirty="0"/>
          </a:p>
          <a:p>
            <a:pPr>
              <a:spcBef>
                <a:spcPts val="400"/>
              </a:spcBef>
            </a:pPr>
            <a:r>
              <a:rPr lang="en-US" sz="1200" b="1" dirty="0"/>
              <a:t>Top Investment &amp; White Spaces Opportunity</a:t>
            </a:r>
            <a:endParaRPr lang="en-IN" sz="1200" b="1" dirty="0"/>
          </a:p>
          <a:p>
            <a:pPr>
              <a:spcBef>
                <a:spcPts val="400"/>
              </a:spcBef>
            </a:pPr>
            <a:r>
              <a:rPr lang="en-US" sz="1200" b="1" dirty="0"/>
              <a:t>Ecosystem of the Market</a:t>
            </a:r>
            <a:endParaRPr lang="en-IN" sz="1200" b="1" dirty="0"/>
          </a:p>
          <a:p>
            <a:pPr>
              <a:spcBef>
                <a:spcPts val="400"/>
              </a:spcBef>
            </a:pPr>
            <a:r>
              <a:rPr lang="en-US" sz="1200" b="1" dirty="0"/>
              <a:t>Market Attractiveness Index, 2024</a:t>
            </a:r>
            <a:endParaRPr lang="en-IN" sz="1200" b="1" dirty="0"/>
          </a:p>
          <a:p>
            <a:pPr>
              <a:spcBef>
                <a:spcPts val="400"/>
              </a:spcBef>
            </a:pPr>
            <a:r>
              <a:rPr lang="en-US" sz="1200" b="1" dirty="0"/>
              <a:t>PESTEL Analysis</a:t>
            </a:r>
            <a:endParaRPr lang="en-IN" sz="1200" b="1" dirty="0"/>
          </a:p>
          <a:p>
            <a:pPr>
              <a:spcBef>
                <a:spcPts val="400"/>
              </a:spcBef>
            </a:pPr>
            <a:r>
              <a:rPr lang="en-US" sz="1200" b="1" dirty="0"/>
              <a:t>Value Chain Analysis</a:t>
            </a:r>
            <a:endParaRPr lang="en-IN" sz="1200" b="1" dirty="0"/>
          </a:p>
        </p:txBody>
      </p:sp>
      <p:sp>
        <p:nvSpPr>
          <p:cNvPr id="13" name="TextBox 12">
            <a:extLst>
              <a:ext uri="{FF2B5EF4-FFF2-40B4-BE49-F238E27FC236}">
                <a16:creationId xmlns:a16="http://schemas.microsoft.com/office/drawing/2014/main" id="{73863466-EB46-4849-B2C9-81D197F09C58}"/>
              </a:ext>
            </a:extLst>
          </p:cNvPr>
          <p:cNvSpPr txBox="1"/>
          <p:nvPr/>
        </p:nvSpPr>
        <p:spPr>
          <a:xfrm>
            <a:off x="4060825" y="2788950"/>
            <a:ext cx="3051083" cy="1641475"/>
          </a:xfrm>
          <a:prstGeom prst="rect">
            <a:avLst/>
          </a:prstGeom>
          <a:noFill/>
        </p:spPr>
        <p:txBody>
          <a:bodyPr wrap="square">
            <a:spAutoFit/>
          </a:bodyPr>
          <a:lstStyle/>
          <a:p>
            <a:pPr>
              <a:spcBef>
                <a:spcPts val="400"/>
              </a:spcBef>
            </a:pPr>
            <a:r>
              <a:rPr lang="en-US" sz="1200" b="1" dirty="0"/>
              <a:t>Pricing Analysis</a:t>
            </a:r>
            <a:endParaRPr lang="en-IN" sz="1200" b="1" dirty="0"/>
          </a:p>
          <a:p>
            <a:pPr>
              <a:spcBef>
                <a:spcPts val="400"/>
              </a:spcBef>
            </a:pPr>
            <a:r>
              <a:rPr lang="en-US" sz="1200" b="1" dirty="0"/>
              <a:t>Case Studies</a:t>
            </a:r>
            <a:endParaRPr lang="en-IN" sz="1200" b="1" dirty="0"/>
          </a:p>
          <a:p>
            <a:pPr>
              <a:spcBef>
                <a:spcPts val="400"/>
              </a:spcBef>
            </a:pPr>
            <a:r>
              <a:rPr lang="en-US" sz="1200" b="1" dirty="0"/>
              <a:t>Regulations, Certifications, and Guidelines</a:t>
            </a:r>
            <a:endParaRPr lang="en-IN" sz="1200" b="1" dirty="0"/>
          </a:p>
          <a:p>
            <a:pPr>
              <a:spcBef>
                <a:spcPts val="400"/>
              </a:spcBef>
            </a:pPr>
            <a:r>
              <a:rPr lang="en-US" sz="1200" b="1" dirty="0"/>
              <a:t>Patent Analysis</a:t>
            </a:r>
            <a:endParaRPr lang="en-IN" sz="1200" b="1" dirty="0"/>
          </a:p>
          <a:p>
            <a:pPr>
              <a:spcBef>
                <a:spcPts val="400"/>
              </a:spcBef>
            </a:pPr>
            <a:r>
              <a:rPr lang="en-US" sz="1200" b="1" dirty="0"/>
              <a:t>Consumer Buying Behavior Analysis</a:t>
            </a:r>
            <a:endParaRPr lang="en-IN" sz="1200" b="1" dirty="0"/>
          </a:p>
          <a:p>
            <a:pPr>
              <a:spcBef>
                <a:spcPts val="400"/>
              </a:spcBef>
            </a:pPr>
            <a:r>
              <a:rPr lang="en-IN" sz="1200" b="1" dirty="0"/>
              <a:t>Technology Analysis</a:t>
            </a:r>
            <a:endParaRPr lang="en-US" sz="1000" b="1" dirty="0">
              <a:solidFill>
                <a:srgbClr val="000000"/>
              </a:solidFill>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graphicFrame>
        <p:nvGraphicFramePr>
          <p:cNvPr id="10" name="Table 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1" name="Chart 1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{{heading}} SIZE,  BY {{type_1}}, Historic Year 2019-2023 and Forecast to 2032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graphicFrame>
        <p:nvGraphicFramePr>
          <p:cNvPr id="24" name="Table 23"/>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5" name="Chart 24"/>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6"/>
          </a:graphicData>
        </a:graphic>
      </p:graphicFrame>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{{type_1}}, Historic Year 2019-2023 and Forecast to 2032 ({{cur}})</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graphicFrame>
        <p:nvGraphicFramePr>
          <p:cNvPr id="13" name="Chart 12"/>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6. Global ROBOTAXI Market Size by Vehicle Type (2019-2032)</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(2019-2032)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1">
                          <a:solidFill>
                            <a:srgbClr val="7030A0"/>
                          </a:solidFill>
                          <a:latin typeface="Pooppins"/>
                        </a:defRPr>
                      </a:pPr>
                      <a:r>
                        <a:t>8. Global ROBOTAXI Market Size by Component (2019-2032)</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32">
                <a:tc>
                  <a:txBody>
                    <a:bodyPr/>
                    <a:lstStyle/>
                    <a:p>
                      <a:pPr>
                        <a:defRPr sz="1100" b="0">
                          <a:solidFill>
                            <a:srgbClr val="000000"/>
                          </a:solidFill>
                          <a:latin typeface="Pooppins"/>
                        </a:defRPr>
                      </a:pPr>
                      <a:r>
                        <a:t>          8.1. Hardware</a:t>
                      </a:r>
                    </a:p>
                  </a:txBody>
                  <a:tcPr>
                    <a:noFill/>
                    <a:lnL>
                      <a:noFill/>
                    </a:lnL>
                    <a:lnR>
                      <a:noFill/>
                    </a:lnR>
                    <a:lnT>
                      <a:noFill/>
                    </a:lnT>
                    <a:lnB>
                      <a:noFill/>
                    </a:lnB>
                  </a:tcPr>
                </a:tc>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Apple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32">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13.3.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13742</TotalTime>
  <Words>2452</Words>
  <Application>Microsoft Office PowerPoint</Application>
  <PresentationFormat>Widescreen</PresentationFormat>
  <Paragraphs>505</Paragraphs>
  <Slides>41</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41</vt:i4>
      </vt:variant>
    </vt:vector>
  </HeadingPairs>
  <TitlesOfParts>
    <vt:vector size="55"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PowerPoint Presentation</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94</cp:revision>
  <dcterms:created xsi:type="dcterms:W3CDTF">2024-08-12T13:13:25Z</dcterms:created>
  <dcterms:modified xsi:type="dcterms:W3CDTF">2025-09-16T06:06:09Z</dcterms:modified>
</cp:coreProperties>
</file>